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3"/>
  </p:notesMasterIdLst>
  <p:sldIdLst>
    <p:sldId id="347" r:id="rId2"/>
    <p:sldId id="358" r:id="rId3"/>
    <p:sldId id="364" r:id="rId4"/>
    <p:sldId id="359" r:id="rId5"/>
    <p:sldId id="360" r:id="rId6"/>
    <p:sldId id="368" r:id="rId7"/>
    <p:sldId id="361" r:id="rId8"/>
    <p:sldId id="362" r:id="rId9"/>
    <p:sldId id="363" r:id="rId10"/>
    <p:sldId id="342" r:id="rId11"/>
    <p:sldId id="34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L User" initials="CU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4F8"/>
    <a:srgbClr val="CCFFFF"/>
    <a:srgbClr val="FFCC66"/>
    <a:srgbClr val="FFECD9"/>
    <a:srgbClr val="B6D5AB"/>
    <a:srgbClr val="EA0000"/>
    <a:srgbClr val="77933C"/>
    <a:srgbClr val="FF3300"/>
    <a:srgbClr val="FF0000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2" autoAdjust="0"/>
    <p:restoredTop sz="94686" autoAdjust="0"/>
  </p:normalViewPr>
  <p:slideViewPr>
    <p:cSldViewPr>
      <p:cViewPr>
        <p:scale>
          <a:sx n="130" d="100"/>
          <a:sy n="130" d="100"/>
        </p:scale>
        <p:origin x="-725" y="15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2248-3E8E-4013-A492-EE2D20E1DA6B}" type="datetimeFigureOut">
              <a:rPr lang="en-US" smtClean="0"/>
              <a:pPr/>
              <a:t>12/21/2012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03EE-1FBA-4CD6-A9B1-250AC4FFD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5438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962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3962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3962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1535113"/>
            <a:ext cx="39624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2174875"/>
            <a:ext cx="39624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2320" y="6583680"/>
            <a:ext cx="1828800" cy="27432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1325880"/>
            <a:ext cx="8686800" cy="0"/>
          </a:xfrm>
          <a:prstGeom prst="line">
            <a:avLst/>
          </a:prstGeom>
          <a:ln w="38100">
            <a:solidFill>
              <a:srgbClr val="AAD2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p:transition>
    <p:wipe dir="r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Calibri" pitchFamily="34" charset="0"/>
        <a:buChar char="●"/>
        <a:defRPr lang="en-US" sz="3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2"/>
        </a:buClr>
        <a:buFont typeface="Calibri" pitchFamily="34" charset="0"/>
        <a:buChar char="●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00200"/>
            <a:ext cx="914400" cy="52578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dirty="0" smtClean="0"/>
              <a:t>Learning Objectives</a:t>
            </a:r>
            <a:endParaRPr lang="en-US" sz="2800" dirty="0"/>
          </a:p>
        </p:txBody>
      </p:sp>
      <p:sp>
        <p:nvSpPr>
          <p:cNvPr id="7" name="Wave 6"/>
          <p:cNvSpPr/>
          <p:nvPr/>
        </p:nvSpPr>
        <p:spPr>
          <a:xfrm>
            <a:off x="0" y="6400800"/>
            <a:ext cx="9144000" cy="457200"/>
          </a:xfrm>
          <a:prstGeom prst="wav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583680"/>
            <a:ext cx="9144000" cy="27432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accent1"/>
                </a:solidFill>
              </a:rPr>
              <a:t>© 2014 Cengage Learning. All Rights Reserved.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1" y="2514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spcAft>
                <a:spcPts val="1200"/>
              </a:spcAft>
            </a:pPr>
            <a:r>
              <a:rPr lang="en-US" sz="2400" b="1" dirty="0" smtClean="0"/>
              <a:t>LO</a:t>
            </a:r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r>
              <a:rPr lang="en-US" sz="2400" dirty="0" smtClean="0"/>
              <a:t> 	Pay and record withholding and payroll taxes.</a:t>
            </a: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2204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13-4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 smtClean="0">
                <a:solidFill>
                  <a:srgbClr val="FF0000"/>
                </a:solidFill>
                <a:ea typeface="Times New Roman"/>
                <a:cs typeface="MyriadPro-Regular"/>
              </a:rPr>
              <a:t>1.</a:t>
            </a:r>
            <a:r>
              <a:rPr lang="en-US" sz="2800" dirty="0" smtClean="0">
                <a:solidFill>
                  <a:srgbClr val="000000"/>
                </a:solidFill>
                <a:ea typeface="Times New Roman"/>
                <a:cs typeface="MyriadPro-Regular"/>
              </a:rPr>
              <a:t>	For a monthly schedule depositor, when are payroll taxes paid to the federal government?</a:t>
            </a:r>
            <a:endParaRPr lang="en-US" sz="2800" dirty="0" smtClean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914400" y="3429001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>
                <a:ea typeface="Calibri"/>
                <a:cs typeface="Times New Roman"/>
              </a:rPr>
              <a:t>By the 15th day of the following month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 smtClean="0">
                <a:solidFill>
                  <a:schemeClr val="accent1"/>
                </a:solidFill>
              </a:rPr>
              <a:t>Lesson 13-4 </a:t>
            </a:r>
            <a:r>
              <a:rPr lang="en-US" dirty="0" smtClean="0"/>
              <a:t>Audit Your Understanding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b="1" dirty="0" smtClean="0">
                <a:solidFill>
                  <a:srgbClr val="FF0000"/>
                </a:solidFill>
                <a:ea typeface="Times New Roman"/>
                <a:cs typeface="MyriadPro-Regular"/>
              </a:rPr>
              <a:t>2.</a:t>
            </a:r>
            <a:r>
              <a:rPr lang="en-US" sz="2800" dirty="0" smtClean="0">
                <a:solidFill>
                  <a:srgbClr val="000000"/>
                </a:solidFill>
                <a:ea typeface="Times New Roman"/>
                <a:cs typeface="MyriadPro-Regular"/>
              </a:rPr>
              <a:t>	By </a:t>
            </a:r>
            <a:r>
              <a:rPr lang="en-US" sz="2800" dirty="0">
                <a:solidFill>
                  <a:srgbClr val="000000"/>
                </a:solidFill>
                <a:ea typeface="Times New Roman"/>
                <a:cs typeface="MyriadPro-Regular"/>
              </a:rPr>
              <a:t>what method are businesses encouraged to deposit federal payroll taxes?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SLIDE </a:t>
            </a:r>
            <a:fld id="{FCD2455E-EC1D-45EA-B6B2-90AB88848CF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V="1">
            <a:off x="5048250" y="228600"/>
            <a:ext cx="4095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sosceles Triangle 5"/>
          <p:cNvSpPr/>
          <p:nvPr/>
        </p:nvSpPr>
        <p:spPr>
          <a:xfrm rot="5400000">
            <a:off x="-228600" y="1084730"/>
            <a:ext cx="914400" cy="457200"/>
          </a:xfrm>
          <a:prstGeom prst="triangle">
            <a:avLst/>
          </a:prstGeom>
          <a:solidFill>
            <a:srgbClr val="FFA41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914400" y="3429000"/>
            <a:ext cx="7315200" cy="18288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Calibri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ANSWER</a:t>
            </a:r>
          </a:p>
          <a:p>
            <a:pPr lvl="0">
              <a:spcBef>
                <a:spcPct val="20000"/>
              </a:spcBef>
              <a:buClr>
                <a:srgbClr val="FF0000"/>
              </a:buClr>
            </a:pPr>
            <a:r>
              <a:rPr lang="en-US" sz="2800" dirty="0" smtClean="0"/>
              <a:t>Using the Electronic Federal Tax Payment System</a:t>
            </a:r>
          </a:p>
          <a:p>
            <a:pPr>
              <a:spcBef>
                <a:spcPct val="20000"/>
              </a:spcBef>
              <a:buClr>
                <a:srgbClr val="FF0000"/>
              </a:buClr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Paying the Liability for Employee Income Tax, Social Security Tax, and Medicare Tax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Employers must pay to the federal, state, and local governments all payroll taxes withheld from employee earnings as well as the employer payroll taxes. </a:t>
            </a:r>
          </a:p>
          <a:p>
            <a:r>
              <a:rPr lang="en-US" sz="2800" dirty="0" smtClean="0"/>
              <a:t>The payment of payroll taxes to the government is referred to as a </a:t>
            </a:r>
            <a:r>
              <a:rPr lang="en-US" sz="2800" b="1" dirty="0" smtClean="0">
                <a:solidFill>
                  <a:srgbClr val="0070C0"/>
                </a:solidFill>
              </a:rPr>
              <a:t>deposit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 12-month period that ends on June 30 of the prior year that is used to determine how frequently a business must deposit payroll taxes is called the </a:t>
            </a:r>
            <a:r>
              <a:rPr lang="en-US" sz="2800" b="1" dirty="0" err="1" smtClean="0">
                <a:solidFill>
                  <a:srgbClr val="0070C0"/>
                </a:solidFill>
              </a:rPr>
              <a:t>lookback</a:t>
            </a:r>
            <a:r>
              <a:rPr lang="en-US" sz="2800" b="1" dirty="0" smtClean="0">
                <a:solidFill>
                  <a:srgbClr val="0070C0"/>
                </a:solidFill>
              </a:rPr>
              <a:t> period</a:t>
            </a:r>
            <a:r>
              <a:rPr lang="en-US" sz="2800" dirty="0" smtClean="0"/>
              <a:t>.</a:t>
            </a:r>
          </a:p>
          <a:p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5" name="Flowchart: Delay 14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Paying the Liability for Employee Income Tax, Social Security Tax, and Medicare Tax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1" name="Flowchart: Delay 10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76200" y="1569720"/>
            <a:ext cx="4800600" cy="10972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en-US" sz="1600" dirty="0" smtClean="0"/>
              <a:t>Are the total taxes for the prior quarter less than $2,500 and all of the current quarter tax liabilities within a deposit period less than S100,000? If unsure, answer NO.</a:t>
            </a:r>
            <a:endParaRPr lang="en-US" sz="3600" dirty="0"/>
          </a:p>
        </p:txBody>
      </p:sp>
      <p:sp>
        <p:nvSpPr>
          <p:cNvPr id="14" name="Rectangle 13"/>
          <p:cNvSpPr/>
          <p:nvPr/>
        </p:nvSpPr>
        <p:spPr>
          <a:xfrm>
            <a:off x="5257800" y="1569720"/>
            <a:ext cx="3779520" cy="10972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en-US" sz="1600" dirty="0" smtClean="0"/>
              <a:t>Deposit taxes by the end of the month after the end of the quarter, or mail taxes with Form 941.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76200" y="2861310"/>
            <a:ext cx="48006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en-US" sz="1600" dirty="0" smtClean="0"/>
              <a:t>Have you accumulated a tax liability of $100,000 or more within a deposit period?</a:t>
            </a:r>
            <a:endParaRPr lang="en-US" sz="3600" dirty="0"/>
          </a:p>
        </p:txBody>
      </p:sp>
      <p:sp>
        <p:nvSpPr>
          <p:cNvPr id="16" name="Rectangle 15"/>
          <p:cNvSpPr/>
          <p:nvPr/>
        </p:nvSpPr>
        <p:spPr>
          <a:xfrm>
            <a:off x="5257800" y="2861310"/>
            <a:ext cx="377952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en-US" sz="1600" dirty="0" smtClean="0"/>
              <a:t>Deposit taxes by the next banking day.</a:t>
            </a:r>
            <a:endParaRPr lang="en-US" sz="3600" dirty="0"/>
          </a:p>
        </p:txBody>
      </p:sp>
      <p:sp>
        <p:nvSpPr>
          <p:cNvPr id="17" name="Rectangle 16"/>
          <p:cNvSpPr/>
          <p:nvPr/>
        </p:nvSpPr>
        <p:spPr>
          <a:xfrm>
            <a:off x="76200" y="3741420"/>
            <a:ext cx="48006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en-US" sz="1600" dirty="0" smtClean="0"/>
              <a:t>Did you fall under the $100,000 rule at any time during this year or last year?</a:t>
            </a:r>
            <a:endParaRPr lang="en-US" sz="3600" dirty="0"/>
          </a:p>
        </p:txBody>
      </p:sp>
      <p:sp>
        <p:nvSpPr>
          <p:cNvPr id="18" name="Rectangle 17"/>
          <p:cNvSpPr/>
          <p:nvPr/>
        </p:nvSpPr>
        <p:spPr>
          <a:xfrm>
            <a:off x="5257800" y="3741420"/>
            <a:ext cx="3779520" cy="15544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en-US" sz="1600" dirty="0" smtClean="0"/>
              <a:t>You are a </a:t>
            </a:r>
            <a:r>
              <a:rPr lang="en-US" sz="1600" b="1" dirty="0" smtClean="0"/>
              <a:t>Semiweekly Schedule Depositor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Deposit taxes from paydays paid on:</a:t>
            </a:r>
          </a:p>
          <a:p>
            <a:pPr marL="115888" indent="-115888">
              <a:buFont typeface="Arial" pitchFamily="34" charset="0"/>
              <a:buChar char="•"/>
            </a:pPr>
            <a:r>
              <a:rPr lang="en-US" sz="1600" dirty="0" smtClean="0"/>
              <a:t>Wednesday, Thursday and Friday by the following Wednesday.</a:t>
            </a:r>
          </a:p>
          <a:p>
            <a:pPr marL="115888" indent="-115888">
              <a:buFont typeface="Arial" pitchFamily="34" charset="0"/>
              <a:buChar char="•"/>
            </a:pPr>
            <a:r>
              <a:rPr lang="en-US" sz="1600" dirty="0" smtClean="0"/>
              <a:t>Saturday, Sunday, Monday and Tuesday by the following Friday.</a:t>
            </a:r>
            <a:endParaRPr lang="en-US" sz="3600" dirty="0"/>
          </a:p>
        </p:txBody>
      </p:sp>
      <p:sp>
        <p:nvSpPr>
          <p:cNvPr id="19" name="Rectangle 18"/>
          <p:cNvSpPr/>
          <p:nvPr/>
        </p:nvSpPr>
        <p:spPr>
          <a:xfrm>
            <a:off x="76200" y="5501640"/>
            <a:ext cx="4800600" cy="8229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en-US" sz="1600" dirty="0" smtClean="0"/>
              <a:t>You are a </a:t>
            </a:r>
            <a:r>
              <a:rPr lang="en-US" sz="1600" b="1" dirty="0" smtClean="0"/>
              <a:t>Monthly Schedule Depositor</a:t>
            </a:r>
            <a:r>
              <a:rPr lang="en-US" sz="1600" dirty="0" smtClean="0"/>
              <a:t>. Deposit taxes for the month by the 15th of the following month.</a:t>
            </a:r>
            <a:endParaRPr lang="en-US" sz="3600" dirty="0"/>
          </a:p>
        </p:txBody>
      </p:sp>
      <p:sp>
        <p:nvSpPr>
          <p:cNvPr id="20" name="Rectangle 19"/>
          <p:cNvSpPr/>
          <p:nvPr/>
        </p:nvSpPr>
        <p:spPr>
          <a:xfrm>
            <a:off x="76200" y="4621530"/>
            <a:ext cx="48006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en-US" sz="1600" dirty="0" smtClean="0"/>
              <a:t>Are the total taxes for the </a:t>
            </a:r>
            <a:r>
              <a:rPr lang="en-US" sz="1600" dirty="0" err="1" smtClean="0"/>
              <a:t>Lookback</a:t>
            </a:r>
            <a:r>
              <a:rPr lang="en-US" sz="1600" dirty="0" smtClean="0"/>
              <a:t> Period more than $50,000?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4785360" y="1775460"/>
            <a:ext cx="548640" cy="685800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" rIns="9144" rtlCol="0" anchor="ctr"/>
          <a:lstStyle/>
          <a:p>
            <a:pPr algn="r"/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4785360" y="2861310"/>
            <a:ext cx="548640" cy="685800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" rIns="9144" rtlCol="0" anchor="ctr"/>
          <a:lstStyle/>
          <a:p>
            <a:pPr algn="r"/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>
            <a:off x="4785360" y="3733800"/>
            <a:ext cx="548640" cy="685800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" rIns="9144" rtlCol="0" anchor="ctr"/>
          <a:lstStyle/>
          <a:p>
            <a:pPr algn="r"/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25" name="Right Arrow 24"/>
          <p:cNvSpPr/>
          <p:nvPr/>
        </p:nvSpPr>
        <p:spPr>
          <a:xfrm>
            <a:off x="4785360" y="4621530"/>
            <a:ext cx="548640" cy="685800"/>
          </a:xfrm>
          <a:prstGeom prst="rightArrow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" rIns="9144" rtlCol="0" anchor="ctr"/>
          <a:lstStyle/>
          <a:p>
            <a:pPr algn="r"/>
            <a:r>
              <a:rPr lang="en-US" dirty="0" smtClean="0"/>
              <a:t>YES</a:t>
            </a:r>
            <a:endParaRPr lang="en-US" dirty="0"/>
          </a:p>
        </p:txBody>
      </p:sp>
      <p:sp>
        <p:nvSpPr>
          <p:cNvPr id="27" name="Down Arrow 26"/>
          <p:cNvSpPr/>
          <p:nvPr/>
        </p:nvSpPr>
        <p:spPr>
          <a:xfrm>
            <a:off x="2743200" y="2405230"/>
            <a:ext cx="685800" cy="54864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/>
            <a:r>
              <a:rPr lang="en-US" dirty="0" smtClean="0"/>
              <a:t>NO</a:t>
            </a:r>
          </a:p>
        </p:txBody>
      </p:sp>
      <p:sp>
        <p:nvSpPr>
          <p:cNvPr id="29" name="Down Arrow 28"/>
          <p:cNvSpPr/>
          <p:nvPr/>
        </p:nvSpPr>
        <p:spPr>
          <a:xfrm>
            <a:off x="2743200" y="3279887"/>
            <a:ext cx="685800" cy="54864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/>
            <a:r>
              <a:rPr lang="en-US" dirty="0" smtClean="0"/>
              <a:t>NO</a:t>
            </a:r>
          </a:p>
        </p:txBody>
      </p:sp>
      <p:sp>
        <p:nvSpPr>
          <p:cNvPr id="30" name="Down Arrow 29"/>
          <p:cNvSpPr/>
          <p:nvPr/>
        </p:nvSpPr>
        <p:spPr>
          <a:xfrm>
            <a:off x="2743200" y="4154544"/>
            <a:ext cx="685800" cy="54864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/>
            <a:r>
              <a:rPr lang="en-US" dirty="0" smtClean="0"/>
              <a:t>NO</a:t>
            </a:r>
          </a:p>
        </p:txBody>
      </p:sp>
      <p:sp>
        <p:nvSpPr>
          <p:cNvPr id="31" name="Down Arrow 30"/>
          <p:cNvSpPr/>
          <p:nvPr/>
        </p:nvSpPr>
        <p:spPr>
          <a:xfrm>
            <a:off x="2743200" y="5029200"/>
            <a:ext cx="685800" cy="54864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/>
            <a:r>
              <a:rPr lang="en-US" dirty="0" smtClean="0"/>
              <a:t>NO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9" grpId="0" animBg="1"/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Making Federal Tax Deposits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New employers are monthly schedule depositors for the first calendar year of business. </a:t>
            </a:r>
          </a:p>
          <a:p>
            <a:r>
              <a:rPr lang="en-US" sz="2800" dirty="0" smtClean="0"/>
              <a:t>After a </a:t>
            </a:r>
            <a:r>
              <a:rPr lang="en-US" sz="2800" dirty="0" err="1" smtClean="0"/>
              <a:t>lookback</a:t>
            </a:r>
            <a:r>
              <a:rPr lang="en-US" sz="2800" dirty="0" smtClean="0"/>
              <a:t> period is established, the business must evaluate whether a change in its deposit period is required.</a:t>
            </a:r>
          </a:p>
          <a:p>
            <a:r>
              <a:rPr lang="en-US" sz="2800" dirty="0" smtClean="0"/>
              <a:t>Federal tax deposits must be paid using electronic fund transfers. </a:t>
            </a:r>
          </a:p>
          <a:p>
            <a:r>
              <a:rPr lang="en-US" sz="2800" dirty="0" smtClean="0"/>
              <a:t>Deposits can also be made using the Electronic Federal Tax Payment System (</a:t>
            </a:r>
            <a:r>
              <a:rPr lang="en-US" sz="2800" dirty="0" err="1" smtClean="0"/>
              <a:t>EFTPS</a:t>
            </a:r>
            <a:r>
              <a:rPr lang="en-US" sz="2800" dirty="0" smtClean="0"/>
              <a:t>).</a:t>
            </a:r>
          </a:p>
          <a:p>
            <a:r>
              <a:rPr lang="en-US" sz="2800" dirty="0" smtClean="0"/>
              <a:t>Tax rules change periodically.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6" name="Flowchart: Delay 5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/>
        </p:nvGrpSpPr>
        <p:grpSpPr>
          <a:xfrm>
            <a:off x="5105400" y="1541930"/>
            <a:ext cx="3429000" cy="1051847"/>
            <a:chOff x="5486400" y="1541930"/>
            <a:chExt cx="3429000" cy="1051847"/>
          </a:xfrm>
        </p:grpSpPr>
        <p:cxnSp>
          <p:nvCxnSpPr>
            <p:cNvPr id="90" name="Straight Connector 89"/>
            <p:cNvCxnSpPr/>
            <p:nvPr/>
          </p:nvCxnSpPr>
          <p:spPr>
            <a:xfrm>
              <a:off x="5486400" y="2286000"/>
              <a:ext cx="3383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Group 95"/>
            <p:cNvGrpSpPr/>
            <p:nvPr/>
          </p:nvGrpSpPr>
          <p:grpSpPr>
            <a:xfrm>
              <a:off x="5486400" y="1541930"/>
              <a:ext cx="3429000" cy="1051847"/>
              <a:chOff x="5486400" y="1541930"/>
              <a:chExt cx="3429000" cy="1051847"/>
            </a:xfrm>
          </p:grpSpPr>
          <p:sp>
            <p:nvSpPr>
              <p:cNvPr id="91" name="Rectangle 90"/>
              <p:cNvSpPr/>
              <p:nvPr/>
            </p:nvSpPr>
            <p:spPr>
              <a:xfrm>
                <a:off x="7162800" y="2286000"/>
                <a:ext cx="17526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tabLst>
                    <a:tab pos="1371600" algn="dec"/>
                  </a:tabLst>
                </a:pPr>
                <a:r>
                  <a:rPr lang="en-US" sz="1400" dirty="0" smtClean="0">
                    <a:solidFill>
                      <a:schemeClr val="bg1">
                        <a:lumMod val="65000"/>
                      </a:schemeClr>
                    </a:solidFill>
                  </a:rPr>
                  <a:t>Jan. 15 Bal	998.00</a:t>
                </a:r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7162800" y="1828800"/>
                <a:ext cx="175260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tabLst>
                    <a:tab pos="1371600" algn="dec"/>
                  </a:tabLst>
                </a:pPr>
                <a:r>
                  <a:rPr lang="en-US" sz="1400" dirty="0" smtClean="0">
                    <a:solidFill>
                      <a:schemeClr val="bg1">
                        <a:lumMod val="65000"/>
                      </a:schemeClr>
                    </a:solidFill>
                  </a:rPr>
                  <a:t>Dec. 15	494.00</a:t>
                </a:r>
              </a:p>
              <a:p>
                <a:pPr lvl="0">
                  <a:tabLst>
                    <a:tab pos="1371600" algn="dec"/>
                  </a:tabLst>
                </a:pPr>
                <a:r>
                  <a:rPr lang="en-US" sz="1400" dirty="0" smtClean="0">
                    <a:solidFill>
                      <a:schemeClr val="bg1">
                        <a:lumMod val="65000"/>
                      </a:schemeClr>
                    </a:solidFill>
                  </a:rPr>
                  <a:t>Dec. 31 	504.00</a:t>
                </a: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5486400" y="2286000"/>
                <a:ext cx="1676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tabLst>
                    <a:tab pos="1371600" algn="dec"/>
                  </a:tabLst>
                </a:pPr>
                <a:r>
                  <a:rPr lang="en-US" sz="1400" dirty="0" smtClean="0"/>
                  <a:t>Jan. 15 Bal	998.00</a:t>
                </a:r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5486400" y="1541930"/>
                <a:ext cx="3383280" cy="1015413"/>
                <a:chOff x="4724400" y="2687907"/>
                <a:chExt cx="3383280" cy="1015413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6400800" y="2971800"/>
                  <a:ext cx="0" cy="73152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6" name="Group 30"/>
                <p:cNvGrpSpPr/>
                <p:nvPr/>
              </p:nvGrpSpPr>
              <p:grpSpPr>
                <a:xfrm>
                  <a:off x="4724400" y="2687907"/>
                  <a:ext cx="3383280" cy="307777"/>
                  <a:chOff x="4572000" y="2687907"/>
                  <a:chExt cx="3383280" cy="307777"/>
                </a:xfrm>
              </p:grpSpPr>
              <p:sp>
                <p:nvSpPr>
                  <p:cNvPr id="20" name="Rectangle 19"/>
                  <p:cNvSpPr/>
                  <p:nvPr/>
                </p:nvSpPr>
                <p:spPr>
                  <a:xfrm>
                    <a:off x="4648200" y="2687907"/>
                    <a:ext cx="3200400" cy="3077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400" dirty="0" smtClean="0"/>
                      <a:t>Employee Income Tax Payable</a:t>
                    </a:r>
                    <a:endParaRPr lang="en-US" sz="1400" dirty="0"/>
                  </a:p>
                </p:txBody>
              </p: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4572000" y="2974777"/>
                    <a:ext cx="338328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Journalizing Payment of Liability for Employee Income Tax, Social Security Tax, and Medicare Tax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600200"/>
            <a:ext cx="4114800" cy="163121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2000" dirty="0" smtClean="0"/>
              <a:t>January 15. Paid cash for liability for employee income tax, $998.00; social security tax, $2,023.06; and Medicare tax, $473.14; total, $3,494.20. Check No. 748.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105400" y="5833048"/>
            <a:ext cx="3505201" cy="567752"/>
            <a:chOff x="4724400" y="5150225"/>
            <a:chExt cx="3505201" cy="567752"/>
          </a:xfrm>
        </p:grpSpPr>
        <p:grpSp>
          <p:nvGrpSpPr>
            <p:cNvPr id="44" name="Group 34"/>
            <p:cNvGrpSpPr/>
            <p:nvPr/>
          </p:nvGrpSpPr>
          <p:grpSpPr>
            <a:xfrm>
              <a:off x="4724400" y="5150225"/>
              <a:ext cx="3383280" cy="307777"/>
              <a:chOff x="4572000" y="5150225"/>
              <a:chExt cx="3383280" cy="307777"/>
            </a:xfrm>
          </p:grpSpPr>
          <p:sp>
            <p:nvSpPr>
              <p:cNvPr id="48" name="Rectangle 16"/>
              <p:cNvSpPr/>
              <p:nvPr/>
            </p:nvSpPr>
            <p:spPr>
              <a:xfrm>
                <a:off x="4648200" y="5150225"/>
                <a:ext cx="3200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>
                    <a:ea typeface="MingLiU_HKSCS" pitchFamily="18" charset="-120"/>
                  </a:rPr>
                  <a:t>Cash</a:t>
                </a:r>
              </a:p>
            </p:txBody>
          </p:sp>
          <p:cxnSp>
            <p:nvCxnSpPr>
              <p:cNvPr id="49" name="Straight Connector 27"/>
              <p:cNvCxnSpPr/>
              <p:nvPr/>
            </p:nvCxnSpPr>
            <p:spPr>
              <a:xfrm>
                <a:off x="4572000" y="5413177"/>
                <a:ext cx="338328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55"/>
            <p:cNvGrpSpPr/>
            <p:nvPr/>
          </p:nvGrpSpPr>
          <p:grpSpPr>
            <a:xfrm>
              <a:off x="6400800" y="5410200"/>
              <a:ext cx="1828801" cy="307777"/>
              <a:chOff x="6400800" y="5410200"/>
              <a:chExt cx="1828801" cy="307777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400801" y="5410200"/>
                <a:ext cx="18288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tabLst>
                    <a:tab pos="1371600" algn="dec"/>
                  </a:tabLst>
                </a:pPr>
                <a:r>
                  <a:rPr lang="en-US" sz="1400" dirty="0" smtClean="0"/>
                  <a:t>Jan. 15	3,494.20</a:t>
                </a:r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6400800" y="5422236"/>
                <a:ext cx="0" cy="2743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7" name="Group 96"/>
          <p:cNvGrpSpPr/>
          <p:nvPr/>
        </p:nvGrpSpPr>
        <p:grpSpPr>
          <a:xfrm>
            <a:off x="5105400" y="2685614"/>
            <a:ext cx="3429000" cy="1479280"/>
            <a:chOff x="5486400" y="2541495"/>
            <a:chExt cx="3429000" cy="1479280"/>
          </a:xfrm>
        </p:grpSpPr>
        <p:grpSp>
          <p:nvGrpSpPr>
            <p:cNvPr id="89" name="Group 88"/>
            <p:cNvGrpSpPr/>
            <p:nvPr/>
          </p:nvGrpSpPr>
          <p:grpSpPr>
            <a:xfrm>
              <a:off x="5486400" y="2541495"/>
              <a:ext cx="3429000" cy="1479280"/>
              <a:chOff x="5486400" y="2374037"/>
              <a:chExt cx="3429000" cy="1479280"/>
            </a:xfrm>
          </p:grpSpPr>
          <p:grpSp>
            <p:nvGrpSpPr>
              <p:cNvPr id="88" name="Group 87"/>
              <p:cNvGrpSpPr/>
              <p:nvPr/>
            </p:nvGrpSpPr>
            <p:grpSpPr>
              <a:xfrm>
                <a:off x="5486400" y="2374037"/>
                <a:ext cx="3429000" cy="1478599"/>
                <a:chOff x="5486400" y="2374037"/>
                <a:chExt cx="3429000" cy="1478599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5486400" y="2374037"/>
                  <a:ext cx="3429000" cy="1478599"/>
                  <a:chOff x="4724400" y="3303495"/>
                  <a:chExt cx="3429000" cy="1478599"/>
                </a:xfrm>
              </p:grpSpPr>
              <p:grpSp>
                <p:nvGrpSpPr>
                  <p:cNvPr id="23" name="Group 31"/>
                  <p:cNvGrpSpPr/>
                  <p:nvPr/>
                </p:nvGrpSpPr>
                <p:grpSpPr>
                  <a:xfrm>
                    <a:off x="4724400" y="3303495"/>
                    <a:ext cx="3383280" cy="307777"/>
                    <a:chOff x="4572000" y="3303495"/>
                    <a:chExt cx="3383280" cy="307777"/>
                  </a:xfrm>
                </p:grpSpPr>
                <p:sp>
                  <p:nvSpPr>
                    <p:cNvPr id="27" name="Rectangle 26"/>
                    <p:cNvSpPr/>
                    <p:nvPr/>
                  </p:nvSpPr>
                  <p:spPr>
                    <a:xfrm>
                      <a:off x="4648200" y="3303495"/>
                      <a:ext cx="3200400" cy="30777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ctr"/>
                      <a:r>
                        <a:rPr lang="en-US" sz="1400" dirty="0" smtClean="0">
                          <a:ea typeface="MingLiU_HKSCS" pitchFamily="18" charset="-120"/>
                        </a:rPr>
                        <a:t>Social Security Tax Payable</a:t>
                      </a:r>
                    </a:p>
                  </p:txBody>
                </p:sp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>
                      <a:off x="4572000" y="3584377"/>
                      <a:ext cx="338328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" name="Group 53"/>
                  <p:cNvGrpSpPr/>
                  <p:nvPr/>
                </p:nvGrpSpPr>
                <p:grpSpPr>
                  <a:xfrm>
                    <a:off x="6400800" y="3590666"/>
                    <a:ext cx="1752600" cy="1191428"/>
                    <a:chOff x="6400800" y="3590666"/>
                    <a:chExt cx="1752600" cy="1191428"/>
                  </a:xfrm>
                </p:grpSpPr>
                <p:sp>
                  <p:nvSpPr>
                    <p:cNvPr id="25" name="Rectangle 24"/>
                    <p:cNvSpPr/>
                    <p:nvPr/>
                  </p:nvSpPr>
                  <p:spPr>
                    <a:xfrm>
                      <a:off x="6400800" y="3590666"/>
                      <a:ext cx="1752600" cy="95410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tabLst>
                          <a:tab pos="137160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15	500.76</a:t>
                      </a:r>
                    </a:p>
                    <a:p>
                      <a:pPr>
                        <a:tabLst>
                          <a:tab pos="137160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15	500.76</a:t>
                      </a:r>
                    </a:p>
                    <a:p>
                      <a:pPr>
                        <a:tabLst>
                          <a:tab pos="137160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31 	510.77</a:t>
                      </a:r>
                    </a:p>
                    <a:p>
                      <a:pPr>
                        <a:tabLst>
                          <a:tab pos="137160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31 	510.77</a:t>
                      </a:r>
                    </a:p>
                  </p:txBody>
                </p:sp>
                <p:cxnSp>
                  <p:nvCxnSpPr>
                    <p:cNvPr id="26" name="Straight Connector 25"/>
                    <p:cNvCxnSpPr/>
                    <p:nvPr/>
                  </p:nvCxnSpPr>
                  <p:spPr>
                    <a:xfrm>
                      <a:off x="6400800" y="3593374"/>
                      <a:ext cx="0" cy="118872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5486400" y="3557377"/>
                  <a:ext cx="338328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6" name="Rectangle 85"/>
              <p:cNvSpPr/>
              <p:nvPr/>
            </p:nvSpPr>
            <p:spPr>
              <a:xfrm>
                <a:off x="7162800" y="3545540"/>
                <a:ext cx="17526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tabLst>
                    <a:tab pos="1371600" algn="dec"/>
                  </a:tabLst>
                </a:pPr>
                <a:r>
                  <a:rPr lang="en-US" sz="1400" dirty="0" smtClean="0">
                    <a:solidFill>
                      <a:schemeClr val="bg1">
                        <a:lumMod val="65000"/>
                      </a:schemeClr>
                    </a:solidFill>
                  </a:rPr>
                  <a:t>Jan. 15 Bal	2,023.06</a:t>
                </a:r>
              </a:p>
            </p:txBody>
          </p:sp>
        </p:grpSp>
        <p:sp>
          <p:nvSpPr>
            <p:cNvPr id="94" name="Rectangle 93"/>
            <p:cNvSpPr/>
            <p:nvPr/>
          </p:nvSpPr>
          <p:spPr>
            <a:xfrm>
              <a:off x="5486400" y="3710706"/>
              <a:ext cx="16764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tabLst>
                  <a:tab pos="1371600" algn="dec"/>
                </a:tabLst>
              </a:pPr>
              <a:r>
                <a:rPr lang="en-US" sz="1400" dirty="0" smtClean="0"/>
                <a:t>Jan. 15 Bal	2,023.06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105400" y="4259603"/>
            <a:ext cx="3505200" cy="1481608"/>
            <a:chOff x="5486400" y="4259603"/>
            <a:chExt cx="3505200" cy="1481608"/>
          </a:xfrm>
        </p:grpSpPr>
        <p:sp>
          <p:nvSpPr>
            <p:cNvPr id="92" name="Rectangle 91"/>
            <p:cNvSpPr/>
            <p:nvPr/>
          </p:nvSpPr>
          <p:spPr>
            <a:xfrm>
              <a:off x="7162800" y="5410200"/>
              <a:ext cx="18288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tabLst>
                  <a:tab pos="1371600" algn="dec"/>
                </a:tabLst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</a:rPr>
                <a:t>Jan. 15 Bal	473.14</a:t>
              </a: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5486400" y="4259603"/>
              <a:ext cx="3505200" cy="1481608"/>
              <a:chOff x="5486400" y="4260531"/>
              <a:chExt cx="3505200" cy="1481608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5486400" y="4260531"/>
                <a:ext cx="3505200" cy="1481608"/>
                <a:chOff x="5486400" y="4093073"/>
                <a:chExt cx="3505200" cy="1481608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5486400" y="4093073"/>
                  <a:ext cx="3505200" cy="1481608"/>
                  <a:chOff x="4724400" y="3913095"/>
                  <a:chExt cx="3505200" cy="1481608"/>
                </a:xfrm>
              </p:grpSpPr>
              <p:grpSp>
                <p:nvGrpSpPr>
                  <p:cNvPr id="30" name="Group 32"/>
                  <p:cNvGrpSpPr/>
                  <p:nvPr/>
                </p:nvGrpSpPr>
                <p:grpSpPr>
                  <a:xfrm>
                    <a:off x="4724400" y="3913095"/>
                    <a:ext cx="3383280" cy="307777"/>
                    <a:chOff x="4572000" y="3913095"/>
                    <a:chExt cx="3383280" cy="307777"/>
                  </a:xfrm>
                </p:grpSpPr>
                <p:sp>
                  <p:nvSpPr>
                    <p:cNvPr id="34" name="Rectangle 33"/>
                    <p:cNvSpPr/>
                    <p:nvPr/>
                  </p:nvSpPr>
                  <p:spPr>
                    <a:xfrm>
                      <a:off x="4648200" y="3913095"/>
                      <a:ext cx="3200400" cy="30777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lvl="0" algn="ctr"/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Medicare Tax Payable</a:t>
                      </a:r>
                    </a:p>
                  </p:txBody>
                </p:sp>
                <p:cxnSp>
                  <p:nvCxnSpPr>
                    <p:cNvPr id="35" name="Straight Connector 34"/>
                    <p:cNvCxnSpPr/>
                    <p:nvPr/>
                  </p:nvCxnSpPr>
                  <p:spPr>
                    <a:xfrm>
                      <a:off x="4572000" y="4193977"/>
                      <a:ext cx="338328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1" name="Group 54"/>
                  <p:cNvGrpSpPr/>
                  <p:nvPr/>
                </p:nvGrpSpPr>
                <p:grpSpPr>
                  <a:xfrm>
                    <a:off x="6400800" y="4191000"/>
                    <a:ext cx="1828800" cy="1203703"/>
                    <a:chOff x="6400800" y="4191000"/>
                    <a:chExt cx="1828800" cy="1203703"/>
                  </a:xfrm>
                </p:grpSpPr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6400800" y="4191000"/>
                      <a:ext cx="1828800" cy="95410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tabLst>
                          <a:tab pos="137160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15	117.11</a:t>
                      </a:r>
                    </a:p>
                    <a:p>
                      <a:pPr>
                        <a:tabLst>
                          <a:tab pos="137160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15 	117.11</a:t>
                      </a:r>
                    </a:p>
                    <a:p>
                      <a:pPr>
                        <a:tabLst>
                          <a:tab pos="137160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31	119.46</a:t>
                      </a:r>
                    </a:p>
                    <a:p>
                      <a:pPr>
                        <a:tabLst>
                          <a:tab pos="137160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31	119.46</a:t>
                      </a:r>
                    </a:p>
                  </p:txBody>
                </p: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>
                      <a:off x="6400800" y="4205983"/>
                      <a:ext cx="0" cy="118872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84" name="Straight Connector 83"/>
                <p:cNvCxnSpPr/>
                <p:nvPr/>
              </p:nvCxnSpPr>
              <p:spPr>
                <a:xfrm>
                  <a:off x="5486400" y="5257800"/>
                  <a:ext cx="338328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5" name="Rectangle 94"/>
              <p:cNvSpPr/>
              <p:nvPr/>
            </p:nvSpPr>
            <p:spPr>
              <a:xfrm>
                <a:off x="5486400" y="5411128"/>
                <a:ext cx="1676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tabLst>
                    <a:tab pos="1371600" algn="dec"/>
                  </a:tabLst>
                </a:pPr>
                <a:r>
                  <a:rPr lang="en-US" sz="1400" dirty="0" smtClean="0"/>
                  <a:t>Jan. 15 Bal	473.14</a:t>
                </a:r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Journalizing Payment of Liability for Employee Income Tax, Social Security Tax, and Medicare Tax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Chapter 13_Page 3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286000"/>
            <a:ext cx="7772400" cy="20938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4" name="Group 11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3" name="Flowchart: Delay 12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17" name="Group 49"/>
          <p:cNvGrpSpPr/>
          <p:nvPr/>
        </p:nvGrpSpPr>
        <p:grpSpPr>
          <a:xfrm>
            <a:off x="243840" y="1752600"/>
            <a:ext cx="975360" cy="1600200"/>
            <a:chOff x="243840" y="3048000"/>
            <a:chExt cx="975360" cy="1600200"/>
          </a:xfrm>
        </p:grpSpPr>
        <p:grpSp>
          <p:nvGrpSpPr>
            <p:cNvPr id="9219" name="Group 26"/>
            <p:cNvGrpSpPr/>
            <p:nvPr/>
          </p:nvGrpSpPr>
          <p:grpSpPr>
            <a:xfrm>
              <a:off x="243840" y="3048000"/>
              <a:ext cx="899160" cy="1600200"/>
              <a:chOff x="1066800" y="3048000"/>
              <a:chExt cx="899160" cy="1600200"/>
            </a:xfrm>
          </p:grpSpPr>
          <p:cxnSp>
            <p:nvCxnSpPr>
              <p:cNvPr id="53" name="Straight Arrow Connector 52"/>
              <p:cNvCxnSpPr/>
              <p:nvPr/>
            </p:nvCxnSpPr>
            <p:spPr>
              <a:xfrm>
                <a:off x="1249680" y="3200400"/>
                <a:ext cx="716280" cy="14478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Rectangle 7"/>
              <p:cNvSpPr>
                <a:spLocks noChangeArrowheads="1"/>
              </p:cNvSpPr>
              <p:nvPr/>
            </p:nvSpPr>
            <p:spPr bwMode="auto">
              <a:xfrm>
                <a:off x="1066800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593516" y="3048000"/>
              <a:ext cx="6256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9220" name="Group 54"/>
          <p:cNvGrpSpPr/>
          <p:nvPr/>
        </p:nvGrpSpPr>
        <p:grpSpPr>
          <a:xfrm>
            <a:off x="4114800" y="1752600"/>
            <a:ext cx="2256051" cy="1523999"/>
            <a:chOff x="3687549" y="3048000"/>
            <a:chExt cx="2256051" cy="1523999"/>
          </a:xfrm>
        </p:grpSpPr>
        <p:grpSp>
          <p:nvGrpSpPr>
            <p:cNvPr id="9221" name="Group 29"/>
            <p:cNvGrpSpPr/>
            <p:nvPr/>
          </p:nvGrpSpPr>
          <p:grpSpPr>
            <a:xfrm>
              <a:off x="3687549" y="3048000"/>
              <a:ext cx="716811" cy="1523999"/>
              <a:chOff x="3763749" y="3352800"/>
              <a:chExt cx="716811" cy="1523999"/>
            </a:xfrm>
          </p:grpSpPr>
          <p:sp>
            <p:nvSpPr>
              <p:cNvPr id="58" name="Line 20"/>
              <p:cNvSpPr>
                <a:spLocks noChangeShapeType="1"/>
              </p:cNvSpPr>
              <p:nvPr/>
            </p:nvSpPr>
            <p:spPr bwMode="auto">
              <a:xfrm flipV="1">
                <a:off x="3763749" y="3532094"/>
                <a:ext cx="530345" cy="1344705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9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4370734" y="3059668"/>
              <a:ext cx="1572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Check Number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9222" name="Group 59"/>
          <p:cNvGrpSpPr/>
          <p:nvPr/>
        </p:nvGrpSpPr>
        <p:grpSpPr>
          <a:xfrm>
            <a:off x="1463040" y="1752600"/>
            <a:ext cx="2208128" cy="1600200"/>
            <a:chOff x="1463040" y="3048000"/>
            <a:chExt cx="2208128" cy="1600200"/>
          </a:xfrm>
        </p:grpSpPr>
        <p:sp>
          <p:nvSpPr>
            <p:cNvPr id="61" name="TextBox 60"/>
            <p:cNvSpPr txBox="1"/>
            <p:nvPr/>
          </p:nvSpPr>
          <p:spPr>
            <a:xfrm>
              <a:off x="1832331" y="3059668"/>
              <a:ext cx="18388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Accounts Debited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9223" name="Group 41"/>
            <p:cNvGrpSpPr/>
            <p:nvPr/>
          </p:nvGrpSpPr>
          <p:grpSpPr>
            <a:xfrm>
              <a:off x="1463040" y="3048000"/>
              <a:ext cx="594360" cy="1600200"/>
              <a:chOff x="4114800" y="3352800"/>
              <a:chExt cx="594360" cy="1600200"/>
            </a:xfrm>
          </p:grpSpPr>
          <p:sp>
            <p:nvSpPr>
              <p:cNvPr id="63" name="Line 20"/>
              <p:cNvSpPr>
                <a:spLocks noChangeShapeType="1"/>
              </p:cNvSpPr>
              <p:nvPr/>
            </p:nvSpPr>
            <p:spPr bwMode="auto">
              <a:xfrm flipH="1" flipV="1">
                <a:off x="4328160" y="3505200"/>
                <a:ext cx="381000" cy="14478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4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9224" name="Group 64"/>
          <p:cNvGrpSpPr/>
          <p:nvPr/>
        </p:nvGrpSpPr>
        <p:grpSpPr>
          <a:xfrm>
            <a:off x="4038601" y="3886200"/>
            <a:ext cx="1975795" cy="1362635"/>
            <a:chOff x="6400801" y="2057400"/>
            <a:chExt cx="1975795" cy="1362635"/>
          </a:xfrm>
        </p:grpSpPr>
        <p:sp>
          <p:nvSpPr>
            <p:cNvPr id="66" name="TextBox 65"/>
            <p:cNvSpPr txBox="1"/>
            <p:nvPr/>
          </p:nvSpPr>
          <p:spPr>
            <a:xfrm>
              <a:off x="6781800" y="3050703"/>
              <a:ext cx="1594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Debit Amounts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9225" name="Group 45"/>
            <p:cNvGrpSpPr/>
            <p:nvPr/>
          </p:nvGrpSpPr>
          <p:grpSpPr>
            <a:xfrm>
              <a:off x="6400801" y="2057400"/>
              <a:ext cx="761998" cy="1356360"/>
              <a:chOff x="4114800" y="2362200"/>
              <a:chExt cx="761998" cy="1356360"/>
            </a:xfrm>
          </p:grpSpPr>
          <p:sp>
            <p:nvSpPr>
              <p:cNvPr id="68" name="Line 20"/>
              <p:cNvSpPr>
                <a:spLocks noChangeShapeType="1"/>
              </p:cNvSpPr>
              <p:nvPr/>
            </p:nvSpPr>
            <p:spPr bwMode="auto">
              <a:xfrm flipH="1">
                <a:off x="4294093" y="2362200"/>
                <a:ext cx="582705" cy="1169892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9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</p:grpSp>
      <p:grpSp>
        <p:nvGrpSpPr>
          <p:cNvPr id="9228" name="Group 74"/>
          <p:cNvGrpSpPr/>
          <p:nvPr/>
        </p:nvGrpSpPr>
        <p:grpSpPr>
          <a:xfrm>
            <a:off x="6518636" y="3429000"/>
            <a:ext cx="1931949" cy="1828800"/>
            <a:chOff x="243840" y="4419600"/>
            <a:chExt cx="1931949" cy="1828800"/>
          </a:xfrm>
        </p:grpSpPr>
        <p:sp>
          <p:nvSpPr>
            <p:cNvPr id="76" name="TextBox 75"/>
            <p:cNvSpPr txBox="1"/>
            <p:nvPr/>
          </p:nvSpPr>
          <p:spPr>
            <a:xfrm>
              <a:off x="617862" y="5870103"/>
              <a:ext cx="15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Check Amount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9229" name="Group 48"/>
            <p:cNvGrpSpPr/>
            <p:nvPr/>
          </p:nvGrpSpPr>
          <p:grpSpPr>
            <a:xfrm>
              <a:off x="243840" y="4419600"/>
              <a:ext cx="1025164" cy="1828800"/>
              <a:chOff x="5181600" y="1584960"/>
              <a:chExt cx="1025164" cy="1828800"/>
            </a:xfrm>
          </p:grpSpPr>
          <p:sp>
            <p:nvSpPr>
              <p:cNvPr id="78" name="Line 20"/>
              <p:cNvSpPr>
                <a:spLocks noChangeShapeType="1"/>
              </p:cNvSpPr>
              <p:nvPr/>
            </p:nvSpPr>
            <p:spPr bwMode="auto">
              <a:xfrm flipH="1">
                <a:off x="5334000" y="1584960"/>
                <a:ext cx="872764" cy="161544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9" name="Rectangle 11"/>
              <p:cNvSpPr>
                <a:spLocks noChangeArrowheads="1"/>
              </p:cNvSpPr>
              <p:nvPr/>
            </p:nvSpPr>
            <p:spPr bwMode="auto">
              <a:xfrm>
                <a:off x="5181600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5</a:t>
                </a:r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Paying the Liability for Federal Unemployment Tax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FUTA</a:t>
            </a:r>
            <a:r>
              <a:rPr lang="en-US" sz="2400" dirty="0" smtClean="0"/>
              <a:t> taxes are paid by the end of the month following each quarter if the liability amount is more than $500.00.</a:t>
            </a:r>
          </a:p>
          <a:p>
            <a:r>
              <a:rPr lang="en-US" sz="2400" dirty="0" smtClean="0"/>
              <a:t>However, all unemployment tax liabilities outstanding at the end of a calendar year must be paid. </a:t>
            </a:r>
          </a:p>
          <a:p>
            <a:r>
              <a:rPr lang="en-US" sz="2400" dirty="0" err="1" smtClean="0"/>
              <a:t>FUTA</a:t>
            </a:r>
            <a:r>
              <a:rPr lang="en-US" sz="2400" dirty="0" smtClean="0"/>
              <a:t> tax is paid to the federal government using electronic funds transfer or the Electronic Federal Tax Payment System. </a:t>
            </a:r>
          </a:p>
          <a:p>
            <a:r>
              <a:rPr lang="en-US" sz="2400" dirty="0" smtClean="0"/>
              <a:t>The deposit for </a:t>
            </a:r>
            <a:r>
              <a:rPr lang="en-US" sz="2400" dirty="0" err="1" smtClean="0"/>
              <a:t>FUTA</a:t>
            </a:r>
            <a:r>
              <a:rPr lang="en-US" sz="2400" dirty="0" smtClean="0"/>
              <a:t> tax is similar to the deposit required for income tax, social security tax, and Medicare tax.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6" name="Flowchart: Delay 5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Journalizing Payment of Liability for Federal Unemployment Tax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600200"/>
            <a:ext cx="5029200" cy="101566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2000" dirty="0" smtClean="0"/>
              <a:t>January 31. Paid cash for federal unemployment (</a:t>
            </a:r>
            <a:r>
              <a:rPr lang="en-US" sz="2000" dirty="0" err="1" smtClean="0"/>
              <a:t>FUTA</a:t>
            </a:r>
            <a:r>
              <a:rPr lang="en-US" sz="2000" dirty="0" smtClean="0"/>
              <a:t>) tax liability for quarter ended December 31, $297.02. Check No. 749.</a:t>
            </a:r>
            <a:endParaRPr lang="en-US" sz="2000" dirty="0"/>
          </a:p>
        </p:txBody>
      </p:sp>
      <p:pic>
        <p:nvPicPr>
          <p:cNvPr id="8" name="Picture 7" descr="Chapter 13_Page 396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4038600"/>
            <a:ext cx="7772400" cy="17041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1" name="Flowchart: Delay 10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562600" y="3166048"/>
            <a:ext cx="3352799" cy="567752"/>
            <a:chOff x="4800600" y="5150225"/>
            <a:chExt cx="3352799" cy="567752"/>
          </a:xfrm>
        </p:grpSpPr>
        <p:grpSp>
          <p:nvGrpSpPr>
            <p:cNvPr id="14" name="Group 34"/>
            <p:cNvGrpSpPr/>
            <p:nvPr/>
          </p:nvGrpSpPr>
          <p:grpSpPr>
            <a:xfrm>
              <a:off x="4800600" y="5150225"/>
              <a:ext cx="3200400" cy="307777"/>
              <a:chOff x="4648200" y="5150225"/>
              <a:chExt cx="3200400" cy="307777"/>
            </a:xfrm>
          </p:grpSpPr>
          <p:sp>
            <p:nvSpPr>
              <p:cNvPr id="18" name="Rectangle 16"/>
              <p:cNvSpPr/>
              <p:nvPr/>
            </p:nvSpPr>
            <p:spPr>
              <a:xfrm>
                <a:off x="4648200" y="5150225"/>
                <a:ext cx="3200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>
                    <a:ea typeface="MingLiU_HKSCS" pitchFamily="18" charset="-120"/>
                  </a:rPr>
                  <a:t>Cash</a:t>
                </a:r>
              </a:p>
            </p:txBody>
          </p:sp>
          <p:cxnSp>
            <p:nvCxnSpPr>
              <p:cNvPr id="19" name="Straight Connector 27"/>
              <p:cNvCxnSpPr/>
              <p:nvPr/>
            </p:nvCxnSpPr>
            <p:spPr>
              <a:xfrm>
                <a:off x="4648200" y="5413177"/>
                <a:ext cx="32004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55"/>
            <p:cNvGrpSpPr/>
            <p:nvPr/>
          </p:nvGrpSpPr>
          <p:grpSpPr>
            <a:xfrm>
              <a:off x="6400800" y="5410200"/>
              <a:ext cx="1752599" cy="307777"/>
              <a:chOff x="6400800" y="5410200"/>
              <a:chExt cx="1752599" cy="307777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6400800" y="5410200"/>
                <a:ext cx="1752599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tabLst>
                    <a:tab pos="1280160" algn="dec"/>
                  </a:tabLst>
                </a:pPr>
                <a:r>
                  <a:rPr lang="en-US" sz="1400" dirty="0" smtClean="0"/>
                  <a:t>Jan. 31	 297.02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6400800" y="5422236"/>
                <a:ext cx="0" cy="2743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2" name="Group 81"/>
          <p:cNvGrpSpPr/>
          <p:nvPr/>
        </p:nvGrpSpPr>
        <p:grpSpPr>
          <a:xfrm>
            <a:off x="5486400" y="1592603"/>
            <a:ext cx="3505200" cy="1481608"/>
            <a:chOff x="5486400" y="1592603"/>
            <a:chExt cx="3505200" cy="1481608"/>
          </a:xfrm>
        </p:grpSpPr>
        <p:grpSp>
          <p:nvGrpSpPr>
            <p:cNvPr id="20" name="Group 19"/>
            <p:cNvGrpSpPr/>
            <p:nvPr/>
          </p:nvGrpSpPr>
          <p:grpSpPr>
            <a:xfrm>
              <a:off x="5486400" y="1592603"/>
              <a:ext cx="3505200" cy="1481608"/>
              <a:chOff x="5486400" y="4260531"/>
              <a:chExt cx="3505200" cy="1481608"/>
            </a:xfrm>
          </p:grpSpPr>
          <p:grpSp>
            <p:nvGrpSpPr>
              <p:cNvPr id="21" name="Group 86"/>
              <p:cNvGrpSpPr/>
              <p:nvPr/>
            </p:nvGrpSpPr>
            <p:grpSpPr>
              <a:xfrm>
                <a:off x="5562600" y="4260531"/>
                <a:ext cx="3429000" cy="1481608"/>
                <a:chOff x="5562600" y="4093073"/>
                <a:chExt cx="3429000" cy="1481608"/>
              </a:xfrm>
            </p:grpSpPr>
            <p:grpSp>
              <p:nvGrpSpPr>
                <p:cNvPr id="23" name="Group 28"/>
                <p:cNvGrpSpPr/>
                <p:nvPr/>
              </p:nvGrpSpPr>
              <p:grpSpPr>
                <a:xfrm>
                  <a:off x="5562600" y="4093073"/>
                  <a:ext cx="3429000" cy="1481608"/>
                  <a:chOff x="4800600" y="3913095"/>
                  <a:chExt cx="3429000" cy="1481608"/>
                </a:xfrm>
              </p:grpSpPr>
              <p:grpSp>
                <p:nvGrpSpPr>
                  <p:cNvPr id="25" name="Group 32"/>
                  <p:cNvGrpSpPr/>
                  <p:nvPr/>
                </p:nvGrpSpPr>
                <p:grpSpPr>
                  <a:xfrm>
                    <a:off x="4800600" y="3913095"/>
                    <a:ext cx="3200400" cy="307777"/>
                    <a:chOff x="4648200" y="3913095"/>
                    <a:chExt cx="3200400" cy="307777"/>
                  </a:xfrm>
                </p:grpSpPr>
                <p:sp>
                  <p:nvSpPr>
                    <p:cNvPr id="29" name="Rectangle 28"/>
                    <p:cNvSpPr/>
                    <p:nvPr/>
                  </p:nvSpPr>
                  <p:spPr>
                    <a:xfrm>
                      <a:off x="4648200" y="3913095"/>
                      <a:ext cx="3200400" cy="30777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lvl="0" algn="ctr"/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Unemployment Tax Payable—Federal</a:t>
                      </a:r>
                    </a:p>
                  </p:txBody>
                </p:sp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>
                      <a:off x="4648200" y="4193977"/>
                      <a:ext cx="320040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6" name="Group 54"/>
                  <p:cNvGrpSpPr/>
                  <p:nvPr/>
                </p:nvGrpSpPr>
                <p:grpSpPr>
                  <a:xfrm>
                    <a:off x="6400800" y="4191000"/>
                    <a:ext cx="1828800" cy="1203703"/>
                    <a:chOff x="6400800" y="4191000"/>
                    <a:chExt cx="1828800" cy="1203703"/>
                  </a:xfrm>
                </p:grpSpPr>
                <p:sp>
                  <p:nvSpPr>
                    <p:cNvPr id="27" name="Rectangle 26"/>
                    <p:cNvSpPr/>
                    <p:nvPr/>
                  </p:nvSpPr>
                  <p:spPr>
                    <a:xfrm>
                      <a:off x="6400800" y="4191000"/>
                      <a:ext cx="1828800" cy="738664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tabLst>
                          <a:tab pos="128016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Nov. 30 Bal	290.84</a:t>
                      </a:r>
                    </a:p>
                    <a:p>
                      <a:pPr>
                        <a:tabLst>
                          <a:tab pos="128016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15 	3.89</a:t>
                      </a:r>
                    </a:p>
                    <a:p>
                      <a:pPr>
                        <a:tabLst>
                          <a:tab pos="128016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31	2.29</a:t>
                      </a:r>
                    </a:p>
                  </p:txBody>
                </p:sp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>
                      <a:off x="6400800" y="4205983"/>
                      <a:ext cx="0" cy="118872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5562600" y="5091270"/>
                  <a:ext cx="32004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Rectangle 21"/>
              <p:cNvSpPr/>
              <p:nvPr/>
            </p:nvSpPr>
            <p:spPr>
              <a:xfrm>
                <a:off x="5486400" y="5258728"/>
                <a:ext cx="1676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tabLst>
                    <a:tab pos="1280160" algn="dec"/>
                  </a:tabLst>
                </a:pPr>
                <a:r>
                  <a:rPr lang="en-US" sz="1400" dirty="0" smtClean="0"/>
                  <a:t>Jan. 31 Bal	297.02</a:t>
                </a: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7162800" y="2590800"/>
              <a:ext cx="18288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tabLst>
                  <a:tab pos="1280160" algn="dec"/>
                </a:tabLst>
              </a:pPr>
              <a:r>
                <a:rPr lang="en-US" sz="1400" dirty="0" smtClean="0"/>
                <a:t>Dec. 31 Bal	297.02</a:t>
              </a:r>
            </a:p>
          </p:txBody>
        </p:sp>
      </p:grpSp>
      <p:grpSp>
        <p:nvGrpSpPr>
          <p:cNvPr id="57" name="Group 49"/>
          <p:cNvGrpSpPr/>
          <p:nvPr/>
        </p:nvGrpSpPr>
        <p:grpSpPr>
          <a:xfrm>
            <a:off x="152400" y="3505200"/>
            <a:ext cx="975360" cy="1600200"/>
            <a:chOff x="243840" y="3048000"/>
            <a:chExt cx="975360" cy="1600200"/>
          </a:xfrm>
        </p:grpSpPr>
        <p:grpSp>
          <p:nvGrpSpPr>
            <p:cNvPr id="58" name="Group 26"/>
            <p:cNvGrpSpPr/>
            <p:nvPr/>
          </p:nvGrpSpPr>
          <p:grpSpPr>
            <a:xfrm>
              <a:off x="243840" y="3048000"/>
              <a:ext cx="899160" cy="1600200"/>
              <a:chOff x="1066800" y="3048000"/>
              <a:chExt cx="899160" cy="1600200"/>
            </a:xfrm>
          </p:grpSpPr>
          <p:cxnSp>
            <p:nvCxnSpPr>
              <p:cNvPr id="60" name="Straight Arrow Connector 59"/>
              <p:cNvCxnSpPr/>
              <p:nvPr/>
            </p:nvCxnSpPr>
            <p:spPr>
              <a:xfrm>
                <a:off x="1249680" y="3200400"/>
                <a:ext cx="716280" cy="14478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Rectangle 7"/>
              <p:cNvSpPr>
                <a:spLocks noChangeArrowheads="1"/>
              </p:cNvSpPr>
              <p:nvPr/>
            </p:nvSpPr>
            <p:spPr bwMode="auto">
              <a:xfrm>
                <a:off x="1066800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593516" y="3048000"/>
              <a:ext cx="6256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62" name="Group 54"/>
          <p:cNvGrpSpPr/>
          <p:nvPr/>
        </p:nvGrpSpPr>
        <p:grpSpPr>
          <a:xfrm>
            <a:off x="3886200" y="3505200"/>
            <a:ext cx="2393211" cy="1600199"/>
            <a:chOff x="3550389" y="3048000"/>
            <a:chExt cx="2393211" cy="1600199"/>
          </a:xfrm>
        </p:grpSpPr>
        <p:grpSp>
          <p:nvGrpSpPr>
            <p:cNvPr id="63" name="Group 29"/>
            <p:cNvGrpSpPr/>
            <p:nvPr/>
          </p:nvGrpSpPr>
          <p:grpSpPr>
            <a:xfrm>
              <a:off x="3550389" y="3048000"/>
              <a:ext cx="853971" cy="1600199"/>
              <a:chOff x="3626589" y="3352800"/>
              <a:chExt cx="853971" cy="1600199"/>
            </a:xfrm>
          </p:grpSpPr>
          <p:sp>
            <p:nvSpPr>
              <p:cNvPr id="65" name="Line 20"/>
              <p:cNvSpPr>
                <a:spLocks noChangeShapeType="1"/>
              </p:cNvSpPr>
              <p:nvPr/>
            </p:nvSpPr>
            <p:spPr bwMode="auto">
              <a:xfrm flipV="1">
                <a:off x="3626589" y="3532093"/>
                <a:ext cx="667505" cy="1420906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6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4370734" y="3059668"/>
              <a:ext cx="1572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Check Number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67" name="Group 59"/>
          <p:cNvGrpSpPr/>
          <p:nvPr/>
        </p:nvGrpSpPr>
        <p:grpSpPr>
          <a:xfrm>
            <a:off x="1371600" y="3505200"/>
            <a:ext cx="2118360" cy="1600200"/>
            <a:chOff x="1463040" y="3048000"/>
            <a:chExt cx="2118360" cy="1600200"/>
          </a:xfrm>
        </p:grpSpPr>
        <p:sp>
          <p:nvSpPr>
            <p:cNvPr id="68" name="TextBox 67"/>
            <p:cNvSpPr txBox="1"/>
            <p:nvPr/>
          </p:nvSpPr>
          <p:spPr>
            <a:xfrm>
              <a:off x="1832331" y="3059668"/>
              <a:ext cx="1749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 Debited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69" name="Group 41"/>
            <p:cNvGrpSpPr/>
            <p:nvPr/>
          </p:nvGrpSpPr>
          <p:grpSpPr>
            <a:xfrm>
              <a:off x="1463040" y="3048000"/>
              <a:ext cx="594360" cy="1600200"/>
              <a:chOff x="4114800" y="3352800"/>
              <a:chExt cx="594360" cy="1600200"/>
            </a:xfrm>
          </p:grpSpPr>
          <p:sp>
            <p:nvSpPr>
              <p:cNvPr id="70" name="Line 20"/>
              <p:cNvSpPr>
                <a:spLocks noChangeShapeType="1"/>
              </p:cNvSpPr>
              <p:nvPr/>
            </p:nvSpPr>
            <p:spPr bwMode="auto">
              <a:xfrm flipH="1" flipV="1">
                <a:off x="4328160" y="3505200"/>
                <a:ext cx="381000" cy="14478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1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72" name="Group 64"/>
          <p:cNvGrpSpPr/>
          <p:nvPr/>
        </p:nvGrpSpPr>
        <p:grpSpPr>
          <a:xfrm>
            <a:off x="3891605" y="5257800"/>
            <a:ext cx="1886026" cy="1134035"/>
            <a:chOff x="6400801" y="2286000"/>
            <a:chExt cx="1886026" cy="1134035"/>
          </a:xfrm>
        </p:grpSpPr>
        <p:sp>
          <p:nvSpPr>
            <p:cNvPr id="73" name="TextBox 72"/>
            <p:cNvSpPr txBox="1"/>
            <p:nvPr/>
          </p:nvSpPr>
          <p:spPr>
            <a:xfrm>
              <a:off x="6781800" y="3050703"/>
              <a:ext cx="1505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Debit Amount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74" name="Group 45"/>
            <p:cNvGrpSpPr/>
            <p:nvPr/>
          </p:nvGrpSpPr>
          <p:grpSpPr>
            <a:xfrm>
              <a:off x="6400801" y="2286000"/>
              <a:ext cx="756594" cy="1127760"/>
              <a:chOff x="4114800" y="2590800"/>
              <a:chExt cx="756594" cy="1127760"/>
            </a:xfrm>
          </p:grpSpPr>
          <p:sp>
            <p:nvSpPr>
              <p:cNvPr id="75" name="Line 20"/>
              <p:cNvSpPr>
                <a:spLocks noChangeShapeType="1"/>
              </p:cNvSpPr>
              <p:nvPr/>
            </p:nvSpPr>
            <p:spPr bwMode="auto">
              <a:xfrm flipH="1">
                <a:off x="4294091" y="2590800"/>
                <a:ext cx="577303" cy="941292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6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</p:grpSp>
      <p:grpSp>
        <p:nvGrpSpPr>
          <p:cNvPr id="77" name="Group 74"/>
          <p:cNvGrpSpPr/>
          <p:nvPr/>
        </p:nvGrpSpPr>
        <p:grpSpPr>
          <a:xfrm>
            <a:off x="6754851" y="5257800"/>
            <a:ext cx="1931949" cy="1143000"/>
            <a:chOff x="243840" y="5105400"/>
            <a:chExt cx="1931949" cy="1143000"/>
          </a:xfrm>
        </p:grpSpPr>
        <p:sp>
          <p:nvSpPr>
            <p:cNvPr id="78" name="TextBox 77"/>
            <p:cNvSpPr txBox="1"/>
            <p:nvPr/>
          </p:nvSpPr>
          <p:spPr>
            <a:xfrm>
              <a:off x="617862" y="5870103"/>
              <a:ext cx="15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Check Amount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79" name="Group 48"/>
            <p:cNvGrpSpPr/>
            <p:nvPr/>
          </p:nvGrpSpPr>
          <p:grpSpPr>
            <a:xfrm>
              <a:off x="243840" y="5105400"/>
              <a:ext cx="1017549" cy="1143000"/>
              <a:chOff x="5181600" y="2270760"/>
              <a:chExt cx="1017549" cy="1143000"/>
            </a:xfrm>
          </p:grpSpPr>
          <p:sp>
            <p:nvSpPr>
              <p:cNvPr id="80" name="Line 20"/>
              <p:cNvSpPr>
                <a:spLocks noChangeShapeType="1"/>
              </p:cNvSpPr>
              <p:nvPr/>
            </p:nvSpPr>
            <p:spPr bwMode="auto">
              <a:xfrm flipH="1">
                <a:off x="5334000" y="2270760"/>
                <a:ext cx="865149" cy="92964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81" name="Rectangle 11"/>
              <p:cNvSpPr>
                <a:spLocks noChangeArrowheads="1"/>
              </p:cNvSpPr>
              <p:nvPr/>
            </p:nvSpPr>
            <p:spPr bwMode="auto">
              <a:xfrm>
                <a:off x="5181600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5</a:t>
                </a:r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Journalizing Payment of Liability for State Unemployment Tax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FCD2455E-EC1D-45EA-B6B2-90AB88848C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1600200"/>
            <a:ext cx="5029200" cy="101566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CECFF"/>
              </a:gs>
              <a:gs pos="100000">
                <a:schemeClr val="bg1"/>
              </a:gs>
            </a:gsLst>
            <a:lin ang="10800000" scaled="1"/>
            <a:tileRect/>
          </a:gradFill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2000" dirty="0" smtClean="0"/>
              <a:t>January 31. Paid cash for state unemployment (</a:t>
            </a:r>
            <a:r>
              <a:rPr lang="en-US" sz="2000" dirty="0" err="1" smtClean="0"/>
              <a:t>SUTA</a:t>
            </a:r>
            <a:r>
              <a:rPr lang="en-US" sz="2000" dirty="0" smtClean="0"/>
              <a:t>) tax liability for quarter ended December 31, $147.42. Check No. 750.</a:t>
            </a:r>
            <a:endParaRPr lang="en-US" sz="2000" dirty="0"/>
          </a:p>
        </p:txBody>
      </p:sp>
      <p:pic>
        <p:nvPicPr>
          <p:cNvPr id="7" name="Picture 6" descr="Chapter 13_Page 396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4114800"/>
            <a:ext cx="7772400" cy="15117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29600" y="1115568"/>
            <a:ext cx="588216" cy="408623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LO5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879080" y="0"/>
            <a:ext cx="1188720" cy="381000"/>
            <a:chOff x="7879080" y="0"/>
            <a:chExt cx="1188720" cy="381000"/>
          </a:xfrm>
        </p:grpSpPr>
        <p:sp>
          <p:nvSpPr>
            <p:cNvPr id="10" name="Flowchart: Delay 9"/>
            <p:cNvSpPr/>
            <p:nvPr/>
          </p:nvSpPr>
          <p:spPr>
            <a:xfrm rot="5400000">
              <a:off x="8282940" y="-403860"/>
              <a:ext cx="381000" cy="1188720"/>
            </a:xfrm>
            <a:prstGeom prst="flowChartDelay">
              <a:avLst/>
            </a:prstGeom>
            <a:solidFill>
              <a:schemeClr val="accent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10012" y="0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bg1"/>
                  </a:solidFill>
                </a:rPr>
                <a:t>Lesson 13-4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562600" y="3166048"/>
            <a:ext cx="3352799" cy="567752"/>
            <a:chOff x="4800600" y="5150225"/>
            <a:chExt cx="3352799" cy="567752"/>
          </a:xfrm>
        </p:grpSpPr>
        <p:grpSp>
          <p:nvGrpSpPr>
            <p:cNvPr id="31" name="Group 34"/>
            <p:cNvGrpSpPr/>
            <p:nvPr/>
          </p:nvGrpSpPr>
          <p:grpSpPr>
            <a:xfrm>
              <a:off x="4800600" y="5150225"/>
              <a:ext cx="3200400" cy="307777"/>
              <a:chOff x="4648200" y="5150225"/>
              <a:chExt cx="3200400" cy="307777"/>
            </a:xfrm>
          </p:grpSpPr>
          <p:sp>
            <p:nvSpPr>
              <p:cNvPr id="35" name="Rectangle 16"/>
              <p:cNvSpPr/>
              <p:nvPr/>
            </p:nvSpPr>
            <p:spPr>
              <a:xfrm>
                <a:off x="4648200" y="5150225"/>
                <a:ext cx="3200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>
                    <a:ea typeface="MingLiU_HKSCS" pitchFamily="18" charset="-120"/>
                  </a:rPr>
                  <a:t>Cash</a:t>
                </a:r>
              </a:p>
            </p:txBody>
          </p:sp>
          <p:cxnSp>
            <p:nvCxnSpPr>
              <p:cNvPr id="36" name="Straight Connector 27"/>
              <p:cNvCxnSpPr/>
              <p:nvPr/>
            </p:nvCxnSpPr>
            <p:spPr>
              <a:xfrm>
                <a:off x="4648200" y="5413177"/>
                <a:ext cx="32004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55"/>
            <p:cNvGrpSpPr/>
            <p:nvPr/>
          </p:nvGrpSpPr>
          <p:grpSpPr>
            <a:xfrm>
              <a:off x="6400800" y="5410200"/>
              <a:ext cx="1752599" cy="307777"/>
              <a:chOff x="6400800" y="5410200"/>
              <a:chExt cx="1752599" cy="307777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6400800" y="5410200"/>
                <a:ext cx="1752599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tabLst>
                    <a:tab pos="1280160" algn="dec"/>
                  </a:tabLst>
                </a:pPr>
                <a:r>
                  <a:rPr lang="en-US" sz="1400" dirty="0" smtClean="0"/>
                  <a:t>Jan. 31	 147.42</a:t>
                </a: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6400800" y="5422236"/>
                <a:ext cx="0" cy="2743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up 74"/>
          <p:cNvGrpSpPr/>
          <p:nvPr/>
        </p:nvGrpSpPr>
        <p:grpSpPr>
          <a:xfrm>
            <a:off x="5486400" y="1592603"/>
            <a:ext cx="3505200" cy="1481608"/>
            <a:chOff x="5486400" y="1592603"/>
            <a:chExt cx="3505200" cy="1481608"/>
          </a:xfrm>
        </p:grpSpPr>
        <p:grpSp>
          <p:nvGrpSpPr>
            <p:cNvPr id="37" name="Group 36"/>
            <p:cNvGrpSpPr/>
            <p:nvPr/>
          </p:nvGrpSpPr>
          <p:grpSpPr>
            <a:xfrm>
              <a:off x="5486400" y="1592603"/>
              <a:ext cx="3505200" cy="1481608"/>
              <a:chOff x="5486400" y="4260531"/>
              <a:chExt cx="3505200" cy="1481608"/>
            </a:xfrm>
          </p:grpSpPr>
          <p:grpSp>
            <p:nvGrpSpPr>
              <p:cNvPr id="38" name="Group 86"/>
              <p:cNvGrpSpPr/>
              <p:nvPr/>
            </p:nvGrpSpPr>
            <p:grpSpPr>
              <a:xfrm>
                <a:off x="5562600" y="4260531"/>
                <a:ext cx="3429000" cy="1481608"/>
                <a:chOff x="5562600" y="4093073"/>
                <a:chExt cx="3429000" cy="1481608"/>
              </a:xfrm>
            </p:grpSpPr>
            <p:grpSp>
              <p:nvGrpSpPr>
                <p:cNvPr id="40" name="Group 28"/>
                <p:cNvGrpSpPr/>
                <p:nvPr/>
              </p:nvGrpSpPr>
              <p:grpSpPr>
                <a:xfrm>
                  <a:off x="5562600" y="4093073"/>
                  <a:ext cx="3429000" cy="1481608"/>
                  <a:chOff x="4800600" y="3913095"/>
                  <a:chExt cx="3429000" cy="1481608"/>
                </a:xfrm>
              </p:grpSpPr>
              <p:grpSp>
                <p:nvGrpSpPr>
                  <p:cNvPr id="42" name="Group 32"/>
                  <p:cNvGrpSpPr/>
                  <p:nvPr/>
                </p:nvGrpSpPr>
                <p:grpSpPr>
                  <a:xfrm>
                    <a:off x="4800600" y="3913095"/>
                    <a:ext cx="3200400" cy="307777"/>
                    <a:chOff x="4648200" y="3913095"/>
                    <a:chExt cx="3200400" cy="307777"/>
                  </a:xfrm>
                </p:grpSpPr>
                <p:sp>
                  <p:nvSpPr>
                    <p:cNvPr id="46" name="Rectangle 45"/>
                    <p:cNvSpPr/>
                    <p:nvPr/>
                  </p:nvSpPr>
                  <p:spPr>
                    <a:xfrm>
                      <a:off x="4648200" y="3913095"/>
                      <a:ext cx="3200400" cy="30777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lvl="0" algn="ctr"/>
                      <a:r>
                        <a:rPr lang="en-US" sz="1400" dirty="0" smtClean="0">
                          <a:solidFill>
                            <a:prstClr val="black"/>
                          </a:solidFill>
                        </a:rPr>
                        <a:t>Unemployment Tax Payable—State</a:t>
                      </a:r>
                    </a:p>
                  </p:txBody>
                </p:sp>
                <p:cxnSp>
                  <p:nvCxnSpPr>
                    <p:cNvPr id="47" name="Straight Connector 46"/>
                    <p:cNvCxnSpPr/>
                    <p:nvPr/>
                  </p:nvCxnSpPr>
                  <p:spPr>
                    <a:xfrm>
                      <a:off x="4648200" y="4193977"/>
                      <a:ext cx="320040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3" name="Group 54"/>
                  <p:cNvGrpSpPr/>
                  <p:nvPr/>
                </p:nvGrpSpPr>
                <p:grpSpPr>
                  <a:xfrm>
                    <a:off x="6400800" y="4191000"/>
                    <a:ext cx="1828800" cy="1203703"/>
                    <a:chOff x="6400800" y="4191000"/>
                    <a:chExt cx="1828800" cy="1203703"/>
                  </a:xfrm>
                </p:grpSpPr>
                <p:sp>
                  <p:nvSpPr>
                    <p:cNvPr id="44" name="Rectangle 43"/>
                    <p:cNvSpPr/>
                    <p:nvPr/>
                  </p:nvSpPr>
                  <p:spPr>
                    <a:xfrm>
                      <a:off x="6400800" y="4191000"/>
                      <a:ext cx="1828800" cy="738664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>
                        <a:tabLst>
                          <a:tab pos="128016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Nov. 30 Bal	105.74</a:t>
                      </a:r>
                    </a:p>
                    <a:p>
                      <a:pPr>
                        <a:tabLst>
                          <a:tab pos="128016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15 	26.24</a:t>
                      </a:r>
                    </a:p>
                    <a:p>
                      <a:pPr>
                        <a:tabLst>
                          <a:tab pos="1280160" algn="dec"/>
                        </a:tabLst>
                      </a:pPr>
                      <a:r>
                        <a:rPr lang="en-US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Dec. 31	15.44</a:t>
                      </a:r>
                    </a:p>
                  </p:txBody>
                </p:sp>
                <p:cxnSp>
                  <p:nvCxnSpPr>
                    <p:cNvPr id="45" name="Straight Connector 44"/>
                    <p:cNvCxnSpPr/>
                    <p:nvPr/>
                  </p:nvCxnSpPr>
                  <p:spPr>
                    <a:xfrm>
                      <a:off x="6400800" y="4205983"/>
                      <a:ext cx="0" cy="118872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5562600" y="5091270"/>
                  <a:ext cx="32004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Rectangle 38"/>
              <p:cNvSpPr/>
              <p:nvPr/>
            </p:nvSpPr>
            <p:spPr>
              <a:xfrm>
                <a:off x="5486400" y="5258728"/>
                <a:ext cx="1676400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tabLst>
                    <a:tab pos="1280160" algn="dec"/>
                  </a:tabLst>
                </a:pPr>
                <a:r>
                  <a:rPr lang="en-US" sz="1400" dirty="0" smtClean="0"/>
                  <a:t>Jan. 31 Bal	147.42</a:t>
                </a:r>
              </a:p>
            </p:txBody>
          </p:sp>
        </p:grpSp>
        <p:sp>
          <p:nvSpPr>
            <p:cNvPr id="48" name="Rectangle 47"/>
            <p:cNvSpPr/>
            <p:nvPr/>
          </p:nvSpPr>
          <p:spPr>
            <a:xfrm>
              <a:off x="7162800" y="2590800"/>
              <a:ext cx="18288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tabLst>
                  <a:tab pos="1280160" algn="dec"/>
                </a:tabLst>
              </a:pPr>
              <a:r>
                <a:rPr lang="en-US" sz="1400" dirty="0" smtClean="0"/>
                <a:t>Dec. 31 Bal	147.42</a:t>
              </a: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152400" y="3505200"/>
            <a:ext cx="1143000" cy="1676400"/>
            <a:chOff x="243840" y="3048000"/>
            <a:chExt cx="1143000" cy="1676400"/>
          </a:xfrm>
        </p:grpSpPr>
        <p:grpSp>
          <p:nvGrpSpPr>
            <p:cNvPr id="50" name="Group 26"/>
            <p:cNvGrpSpPr/>
            <p:nvPr/>
          </p:nvGrpSpPr>
          <p:grpSpPr>
            <a:xfrm>
              <a:off x="243840" y="3048000"/>
              <a:ext cx="1143000" cy="1676400"/>
              <a:chOff x="1066800" y="3048000"/>
              <a:chExt cx="1143000" cy="1676400"/>
            </a:xfrm>
          </p:grpSpPr>
          <p:cxnSp>
            <p:nvCxnSpPr>
              <p:cNvPr id="52" name="Straight Arrow Connector 51"/>
              <p:cNvCxnSpPr/>
              <p:nvPr/>
            </p:nvCxnSpPr>
            <p:spPr>
              <a:xfrm>
                <a:off x="1249680" y="3200400"/>
                <a:ext cx="960120" cy="1524000"/>
              </a:xfrm>
              <a:prstGeom prst="straightConnector1">
                <a:avLst/>
              </a:prstGeom>
              <a:ln w="38100">
                <a:solidFill>
                  <a:srgbClr val="00B0F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Rectangle 7"/>
              <p:cNvSpPr>
                <a:spLocks noChangeArrowheads="1"/>
              </p:cNvSpPr>
              <p:nvPr/>
            </p:nvSpPr>
            <p:spPr bwMode="auto">
              <a:xfrm>
                <a:off x="1066800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1</a:t>
                </a: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593516" y="3048000"/>
              <a:ext cx="6256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Date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54" name="Group 54"/>
          <p:cNvGrpSpPr/>
          <p:nvPr/>
        </p:nvGrpSpPr>
        <p:grpSpPr>
          <a:xfrm>
            <a:off x="4114800" y="3505200"/>
            <a:ext cx="2164611" cy="1600199"/>
            <a:chOff x="3778989" y="3048000"/>
            <a:chExt cx="2164611" cy="1600199"/>
          </a:xfrm>
        </p:grpSpPr>
        <p:grpSp>
          <p:nvGrpSpPr>
            <p:cNvPr id="55" name="Group 29"/>
            <p:cNvGrpSpPr/>
            <p:nvPr/>
          </p:nvGrpSpPr>
          <p:grpSpPr>
            <a:xfrm>
              <a:off x="3778989" y="3048000"/>
              <a:ext cx="625371" cy="1600199"/>
              <a:chOff x="3855189" y="3352800"/>
              <a:chExt cx="625371" cy="1600199"/>
            </a:xfrm>
          </p:grpSpPr>
          <p:sp>
            <p:nvSpPr>
              <p:cNvPr id="57" name="Line 20"/>
              <p:cNvSpPr>
                <a:spLocks noChangeShapeType="1"/>
              </p:cNvSpPr>
              <p:nvPr/>
            </p:nvSpPr>
            <p:spPr bwMode="auto">
              <a:xfrm flipV="1">
                <a:off x="3855189" y="3532092"/>
                <a:ext cx="438905" cy="1420907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8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3</a:t>
                </a: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370734" y="3059668"/>
              <a:ext cx="1572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Check Number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59" name="Group 59"/>
          <p:cNvGrpSpPr/>
          <p:nvPr/>
        </p:nvGrpSpPr>
        <p:grpSpPr>
          <a:xfrm>
            <a:off x="1371600" y="3505200"/>
            <a:ext cx="2118360" cy="1676400"/>
            <a:chOff x="1463040" y="3048000"/>
            <a:chExt cx="2118360" cy="1676400"/>
          </a:xfrm>
        </p:grpSpPr>
        <p:sp>
          <p:nvSpPr>
            <p:cNvPr id="60" name="TextBox 59"/>
            <p:cNvSpPr txBox="1"/>
            <p:nvPr/>
          </p:nvSpPr>
          <p:spPr>
            <a:xfrm>
              <a:off x="1832331" y="3059668"/>
              <a:ext cx="1749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Account Debited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61" name="Group 41"/>
            <p:cNvGrpSpPr/>
            <p:nvPr/>
          </p:nvGrpSpPr>
          <p:grpSpPr>
            <a:xfrm>
              <a:off x="1463040" y="3048000"/>
              <a:ext cx="762000" cy="1676400"/>
              <a:chOff x="4114800" y="3352800"/>
              <a:chExt cx="762000" cy="1676400"/>
            </a:xfrm>
          </p:grpSpPr>
          <p:sp>
            <p:nvSpPr>
              <p:cNvPr id="62" name="Line 20"/>
              <p:cNvSpPr>
                <a:spLocks noChangeShapeType="1"/>
              </p:cNvSpPr>
              <p:nvPr/>
            </p:nvSpPr>
            <p:spPr bwMode="auto">
              <a:xfrm flipH="1" flipV="1">
                <a:off x="4328160" y="3505200"/>
                <a:ext cx="548640" cy="152400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3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2</a:t>
                </a:r>
              </a:p>
            </p:txBody>
          </p:sp>
        </p:grpSp>
      </p:grpSp>
      <p:grpSp>
        <p:nvGrpSpPr>
          <p:cNvPr id="64" name="Group 64"/>
          <p:cNvGrpSpPr/>
          <p:nvPr/>
        </p:nvGrpSpPr>
        <p:grpSpPr>
          <a:xfrm>
            <a:off x="3891605" y="5257800"/>
            <a:ext cx="1886026" cy="1134035"/>
            <a:chOff x="6400801" y="2286000"/>
            <a:chExt cx="1886026" cy="1134035"/>
          </a:xfrm>
        </p:grpSpPr>
        <p:sp>
          <p:nvSpPr>
            <p:cNvPr id="65" name="TextBox 64"/>
            <p:cNvSpPr txBox="1"/>
            <p:nvPr/>
          </p:nvSpPr>
          <p:spPr>
            <a:xfrm>
              <a:off x="6781800" y="3050703"/>
              <a:ext cx="1505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Debit Amount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66" name="Group 45"/>
            <p:cNvGrpSpPr/>
            <p:nvPr/>
          </p:nvGrpSpPr>
          <p:grpSpPr>
            <a:xfrm>
              <a:off x="6400801" y="2286000"/>
              <a:ext cx="756594" cy="1127760"/>
              <a:chOff x="4114800" y="2590800"/>
              <a:chExt cx="756594" cy="1127760"/>
            </a:xfrm>
          </p:grpSpPr>
          <p:sp>
            <p:nvSpPr>
              <p:cNvPr id="67" name="Line 20"/>
              <p:cNvSpPr>
                <a:spLocks noChangeShapeType="1"/>
              </p:cNvSpPr>
              <p:nvPr/>
            </p:nvSpPr>
            <p:spPr bwMode="auto">
              <a:xfrm flipH="1">
                <a:off x="4294091" y="2590800"/>
                <a:ext cx="577303" cy="941292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68" name="Rectangle 9"/>
              <p:cNvSpPr>
                <a:spLocks noChangeArrowheads="1"/>
              </p:cNvSpPr>
              <p:nvPr/>
            </p:nvSpPr>
            <p:spPr bwMode="auto">
              <a:xfrm>
                <a:off x="4114800" y="33528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4</a:t>
                </a:r>
              </a:p>
            </p:txBody>
          </p:sp>
        </p:grpSp>
      </p:grpSp>
      <p:grpSp>
        <p:nvGrpSpPr>
          <p:cNvPr id="69" name="Group 74"/>
          <p:cNvGrpSpPr/>
          <p:nvPr/>
        </p:nvGrpSpPr>
        <p:grpSpPr>
          <a:xfrm>
            <a:off x="6754851" y="5257800"/>
            <a:ext cx="1931949" cy="1143000"/>
            <a:chOff x="243840" y="5105400"/>
            <a:chExt cx="1931949" cy="1143000"/>
          </a:xfrm>
        </p:grpSpPr>
        <p:sp>
          <p:nvSpPr>
            <p:cNvPr id="70" name="TextBox 69"/>
            <p:cNvSpPr txBox="1"/>
            <p:nvPr/>
          </p:nvSpPr>
          <p:spPr>
            <a:xfrm>
              <a:off x="617862" y="5870103"/>
              <a:ext cx="15579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Check Amount</a:t>
              </a:r>
              <a:endParaRPr lang="en-US" dirty="0">
                <a:solidFill>
                  <a:srgbClr val="0070C0"/>
                </a:solidFill>
              </a:endParaRPr>
            </a:p>
          </p:txBody>
        </p:sp>
        <p:grpSp>
          <p:nvGrpSpPr>
            <p:cNvPr id="71" name="Group 48"/>
            <p:cNvGrpSpPr/>
            <p:nvPr/>
          </p:nvGrpSpPr>
          <p:grpSpPr>
            <a:xfrm>
              <a:off x="243840" y="5105400"/>
              <a:ext cx="1017549" cy="1143000"/>
              <a:chOff x="5181600" y="2270760"/>
              <a:chExt cx="1017549" cy="1143000"/>
            </a:xfrm>
          </p:grpSpPr>
          <p:sp>
            <p:nvSpPr>
              <p:cNvPr id="72" name="Line 20"/>
              <p:cNvSpPr>
                <a:spLocks noChangeShapeType="1"/>
              </p:cNvSpPr>
              <p:nvPr/>
            </p:nvSpPr>
            <p:spPr bwMode="auto">
              <a:xfrm flipH="1">
                <a:off x="5334000" y="2270760"/>
                <a:ext cx="865149" cy="929640"/>
              </a:xfrm>
              <a:prstGeom prst="line">
                <a:avLst/>
              </a:prstGeom>
              <a:noFill/>
              <a:ln w="38100">
                <a:solidFill>
                  <a:srgbClr val="00B0F0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3" name="Rectangle 11"/>
              <p:cNvSpPr>
                <a:spLocks noChangeArrowheads="1"/>
              </p:cNvSpPr>
              <p:nvPr/>
            </p:nvSpPr>
            <p:spPr bwMode="auto">
              <a:xfrm>
                <a:off x="5181600" y="3048000"/>
                <a:ext cx="365760" cy="365760"/>
              </a:xfrm>
              <a:prstGeom prst="ellipse">
                <a:avLst/>
              </a:prstGeom>
              <a:gradFill>
                <a:gsLst>
                  <a:gs pos="0">
                    <a:srgbClr val="FF0000"/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</a:gradFill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1"/>
              <a:lstStyle/>
              <a:p>
                <a:pPr algn="ctr"/>
                <a:r>
                  <a:rPr lang="en-US" b="1" dirty="0" smtClean="0"/>
                  <a:t>5</a:t>
                </a:r>
              </a:p>
            </p:txBody>
          </p:sp>
        </p:grp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3420</TotalTime>
  <Words>799</Words>
  <Application>Microsoft Office PowerPoint</Application>
  <PresentationFormat>On-screen Show (4:3)</PresentationFormat>
  <Paragraphs>148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Design</vt:lpstr>
      <vt:lpstr>Slide 1</vt:lpstr>
      <vt:lpstr>Paying the Liability for Employee Income Tax, Social Security Tax, and Medicare Tax</vt:lpstr>
      <vt:lpstr>Paying the Liability for Employee Income Tax, Social Security Tax, and Medicare Tax</vt:lpstr>
      <vt:lpstr>Making Federal Tax Deposits</vt:lpstr>
      <vt:lpstr>Journalizing Payment of Liability for Employee Income Tax, Social Security Tax, and Medicare Tax</vt:lpstr>
      <vt:lpstr>Journalizing Payment of Liability for Employee Income Tax, Social Security Tax, and Medicare Tax</vt:lpstr>
      <vt:lpstr>Paying the Liability for Federal Unemployment Tax</vt:lpstr>
      <vt:lpstr>Journalizing Payment of Liability for Federal Unemployment Tax</vt:lpstr>
      <vt:lpstr>Journalizing Payment of Liability for State Unemployment Tax</vt:lpstr>
      <vt:lpstr>Lesson 13-4 Audit Your Understanding</vt:lpstr>
      <vt:lpstr>Lesson 13-4 Audit Your Understanding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McLaughlin</dc:creator>
  <cp:lastModifiedBy>McLaughlin</cp:lastModifiedBy>
  <cp:revision>302</cp:revision>
  <dcterms:created xsi:type="dcterms:W3CDTF">2012-07-02T15:51:50Z</dcterms:created>
  <dcterms:modified xsi:type="dcterms:W3CDTF">2012-12-21T22:12:17Z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-748959103</vt:i4>
  </property>
  <property fmtid="{D5CDD505-2E9C-101B-9397-08002B2CF9AE}" pid="3" name="_NewReviewCycle">
    <vt:lpwstr/>
  </property>
  <property fmtid="{D5CDD505-2E9C-101B-9397-08002B2CF9AE}" pid="4" name="_EmailSubject">
    <vt:lpwstr>C21 PPT Sample Comments</vt:lpwstr>
  </property>
  <property fmtid="{D5CDD505-2E9C-101B-9397-08002B2CF9AE}" pid="5" name="_AuthorEmail">
    <vt:lpwstr>Diane.Bowdler@cengage.com</vt:lpwstr>
  </property>
  <property fmtid="{D5CDD505-2E9C-101B-9397-08002B2CF9AE}" pid="6" name="_AuthorEmailDisplayName">
    <vt:lpwstr>Bowdler, Diane</vt:lpwstr>
  </property>
</Properties>
</file>